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62"/>
  </p:notesMasterIdLst>
  <p:handoutMasterIdLst>
    <p:handoutMasterId r:id="rId63"/>
  </p:handoutMasterIdLst>
  <p:sldIdLst>
    <p:sldId id="669" r:id="rId6"/>
    <p:sldId id="533" r:id="rId7"/>
    <p:sldId id="537" r:id="rId8"/>
    <p:sldId id="534" r:id="rId9"/>
    <p:sldId id="536" r:id="rId10"/>
    <p:sldId id="538" r:id="rId11"/>
    <p:sldId id="639" r:id="rId12"/>
    <p:sldId id="654" r:id="rId13"/>
    <p:sldId id="652" r:id="rId14"/>
    <p:sldId id="653" r:id="rId15"/>
    <p:sldId id="674" r:id="rId16"/>
    <p:sldId id="685" r:id="rId17"/>
    <p:sldId id="716" r:id="rId18"/>
    <p:sldId id="657" r:id="rId19"/>
    <p:sldId id="658" r:id="rId20"/>
    <p:sldId id="687" r:id="rId21"/>
    <p:sldId id="659" r:id="rId22"/>
    <p:sldId id="662" r:id="rId23"/>
    <p:sldId id="663" r:id="rId24"/>
    <p:sldId id="664" r:id="rId25"/>
    <p:sldId id="694" r:id="rId26"/>
    <p:sldId id="695" r:id="rId27"/>
    <p:sldId id="696" r:id="rId28"/>
    <p:sldId id="697" r:id="rId29"/>
    <p:sldId id="682" r:id="rId30"/>
    <p:sldId id="670" r:id="rId31"/>
    <p:sldId id="688" r:id="rId32"/>
    <p:sldId id="612" r:id="rId33"/>
    <p:sldId id="618" r:id="rId34"/>
    <p:sldId id="614" r:id="rId35"/>
    <p:sldId id="605" r:id="rId36"/>
    <p:sldId id="698" r:id="rId37"/>
    <p:sldId id="699" r:id="rId38"/>
    <p:sldId id="700" r:id="rId39"/>
    <p:sldId id="620" r:id="rId40"/>
    <p:sldId id="623" r:id="rId41"/>
    <p:sldId id="622" r:id="rId42"/>
    <p:sldId id="665" r:id="rId43"/>
    <p:sldId id="701" r:id="rId44"/>
    <p:sldId id="666" r:id="rId45"/>
    <p:sldId id="624" r:id="rId46"/>
    <p:sldId id="625" r:id="rId47"/>
    <p:sldId id="668" r:id="rId48"/>
    <p:sldId id="703" r:id="rId49"/>
    <p:sldId id="690" r:id="rId50"/>
    <p:sldId id="718" r:id="rId51"/>
    <p:sldId id="689" r:id="rId52"/>
    <p:sldId id="717" r:id="rId53"/>
    <p:sldId id="568" r:id="rId54"/>
    <p:sldId id="572" r:id="rId55"/>
    <p:sldId id="719" r:id="rId56"/>
    <p:sldId id="705" r:id="rId57"/>
    <p:sldId id="706" r:id="rId58"/>
    <p:sldId id="692" r:id="rId59"/>
    <p:sldId id="720" r:id="rId60"/>
    <p:sldId id="630" r:id="rId61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E7E7E8"/>
    <a:srgbClr val="2FBDD5"/>
    <a:srgbClr val="4D4D4D"/>
    <a:srgbClr val="4F5683"/>
    <a:srgbClr val="88DAE7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1565" autoAdjust="0"/>
  </p:normalViewPr>
  <p:slideViewPr>
    <p:cSldViewPr snapToGrid="0">
      <p:cViewPr varScale="1">
        <p:scale>
          <a:sx n="103" d="100"/>
          <a:sy n="103" d="100"/>
        </p:scale>
        <p:origin x="1464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5E9BF7-95E4-A242-BA1D-05FDCF603BE6}" type="datetime1">
              <a:rPr lang="en-US" smtClean="0"/>
              <a:t>9/19/21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65DBCB1-0306-AD41-9452-11E7C08D5C04}" type="datetime1">
              <a:rPr lang="en-US" smtClean="0"/>
              <a:t>9/19/21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0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0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4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06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80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19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67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9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3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04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79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Slow / Bad design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Deployment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Hardware / Network failure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Security threats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Bug in a software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3</a:t>
            </a:r>
            <a:r>
              <a:rPr lang="en-US" sz="1300" baseline="30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rd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 party failure 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86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Automated cars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Real-time bidding (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RTB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Stock exchange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Telemedicine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Blockchain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72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Automated cars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Real-time bidding (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RTB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Stock exchange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Telemedicine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Blockchain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22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0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4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55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49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7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7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99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35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55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64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2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48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974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81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3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76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87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726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12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1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0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682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91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2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03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75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9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426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Consistency: Availability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correlates with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revenue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generally does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not.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Availability: partial availably ?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100% PERFECT</a:t>
            </a:r>
          </a:p>
          <a:p>
            <a:pPr algn="ctr"/>
            <a:endParaRPr lang="en-US" sz="8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= $$$$$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274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0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512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043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269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749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96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80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29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52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043780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TRADEOFFS OF DATA ARCHITECTURES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FCA4-7763-4F16-B863-7385A6350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" t="1520" r="2755" b="2025"/>
          <a:stretch/>
        </p:blipFill>
        <p:spPr>
          <a:xfrm>
            <a:off x="1595945" y="1332145"/>
            <a:ext cx="9000109" cy="47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5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LANDSCAPE BEFORE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1018553" y="1282526"/>
            <a:ext cx="2941320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66" y="1243074"/>
            <a:ext cx="2488613" cy="12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31" y="3042607"/>
            <a:ext cx="2252982" cy="20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84" y="1669099"/>
            <a:ext cx="2203269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ok a következőre: IBM Db2">
            <a:extLst>
              <a:ext uri="{FF2B5EF4-FFF2-40B4-BE49-F238E27FC236}">
                <a16:creationId xmlns:a16="http://schemas.microsoft.com/office/drawing/2014/main" id="{E8B9265D-D16B-4702-B79E-5EB21B45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059" y="4727046"/>
            <a:ext cx="1604918" cy="160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Képtalálat a következőre: „sas analytics”">
            <a:extLst>
              <a:ext uri="{FF2B5EF4-FFF2-40B4-BE49-F238E27FC236}">
                <a16:creationId xmlns:a16="http://schemas.microsoft.com/office/drawing/2014/main" id="{3B0A90B4-DC1D-476B-B6EA-E61A3D79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78" y="3596546"/>
            <a:ext cx="2129549" cy="8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Képtalálat a következőre: „microstrategy”">
            <a:extLst>
              <a:ext uri="{FF2B5EF4-FFF2-40B4-BE49-F238E27FC236}">
                <a16:creationId xmlns:a16="http://schemas.microsoft.com/office/drawing/2014/main" id="{D39CA4E9-430A-4843-9CCA-2B20569B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32" y="4686694"/>
            <a:ext cx="3401279" cy="9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P SE logo">
            <a:extLst>
              <a:ext uri="{FF2B5EF4-FFF2-40B4-BE49-F238E27FC236}">
                <a16:creationId xmlns:a16="http://schemas.microsoft.com/office/drawing/2014/main" id="{8031CB7A-0362-4F6D-981E-85EFFA3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3" y="5140198"/>
            <a:ext cx="1895361" cy="9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Képtalálat a következőre: „tableau”">
            <a:extLst>
              <a:ext uri="{FF2B5EF4-FFF2-40B4-BE49-F238E27FC236}">
                <a16:creationId xmlns:a16="http://schemas.microsoft.com/office/drawing/2014/main" id="{F718C965-0222-4F68-A4CB-928EB6AF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89" y="3162409"/>
            <a:ext cx="3491766" cy="7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9B42B8F-232A-4F9F-A766-6C2965274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" b="5924"/>
          <a:stretch/>
        </p:blipFill>
        <p:spPr bwMode="auto">
          <a:xfrm>
            <a:off x="396609" y="55698"/>
            <a:ext cx="11128544" cy="680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939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HAPPENED?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281" y="1667892"/>
            <a:ext cx="8545929" cy="305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HAPPENED TO THE WORLD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GENERATE SUCH A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CHANGE ? </a:t>
            </a:r>
          </a:p>
        </p:txBody>
      </p:sp>
    </p:spTree>
    <p:extLst>
      <p:ext uri="{BB962C8B-B14F-4D97-AF65-F5344CB8AC3E}">
        <p14:creationId xmlns:p14="http://schemas.microsoft.com/office/powerpoint/2010/main" val="1860977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pic>
        <p:nvPicPr>
          <p:cNvPr id="2050" name="Picture 2" descr="Képtalálat a következőre: „big data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85911"/>
            <a:ext cx="57150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13401" y="4569812"/>
            <a:ext cx="5165197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802340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41827" y="4327604"/>
            <a:ext cx="5330305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MOBILITY &amp; </a:t>
            </a:r>
            <a:r>
              <a:rPr lang="en-US" sz="6000" spc="-2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  <a:endParaRPr lang="en-US" sz="60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170" name="Picture 2" descr="Képtalálat a következőre: „internet of things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4719" y="1733548"/>
            <a:ext cx="8604522" cy="286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68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29022" y="4779835"/>
            <a:ext cx="9756197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TRANSFORMATION</a:t>
            </a:r>
          </a:p>
        </p:txBody>
      </p:sp>
      <p:pic>
        <p:nvPicPr>
          <p:cNvPr id="5122" name="Picture 2" descr="Képtalálat a következőre: „omni channel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36" y="1337146"/>
            <a:ext cx="7434570" cy="40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17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pic>
        <p:nvPicPr>
          <p:cNvPr id="3074" name="Picture 2" descr="https://upload.wikimedia.org/wikipedia/commons/c/c8/Industry_4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54" y="1761837"/>
            <a:ext cx="6845702" cy="3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1556" y="4619385"/>
            <a:ext cx="11493852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INDUSTRY 4.0 or SMART FACTORY</a:t>
            </a:r>
          </a:p>
        </p:txBody>
      </p:sp>
    </p:spTree>
    <p:extLst>
      <p:ext uri="{BB962C8B-B14F-4D97-AF65-F5344CB8AC3E}">
        <p14:creationId xmlns:p14="http://schemas.microsoft.com/office/powerpoint/2010/main" val="21039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 a következőre: „silicon valley movie”">
            <a:extLst>
              <a:ext uri="{FF2B5EF4-FFF2-40B4-BE49-F238E27FC236}">
                <a16:creationId xmlns:a16="http://schemas.microsoft.com/office/drawing/2014/main" id="{0A5F15E0-561B-4F8F-8BE9-492E70D33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/>
          <a:stretch/>
        </p:blipFill>
        <p:spPr bwMode="auto">
          <a:xfrm>
            <a:off x="5995175" y="1248597"/>
            <a:ext cx="4620871" cy="48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AC886E-2B37-424C-88C6-BA0109813193}"/>
              </a:ext>
            </a:extLst>
          </p:cNvPr>
          <p:cNvSpPr/>
          <p:nvPr/>
        </p:nvSpPr>
        <p:spPr>
          <a:xfrm>
            <a:off x="1026250" y="2921168"/>
            <a:ext cx="36279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STARTUPS</a:t>
            </a:r>
            <a:endParaRPr lang="en-U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2976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STARTUP DATA SCALE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848" r="1865" b="13300"/>
          <a:stretch/>
        </p:blipFill>
        <p:spPr>
          <a:xfrm>
            <a:off x="162458" y="1211464"/>
            <a:ext cx="8248166" cy="4803952"/>
          </a:xfrm>
          <a:prstGeom prst="rect">
            <a:avLst/>
          </a:prstGeom>
        </p:spPr>
      </p:pic>
      <p:pic>
        <p:nvPicPr>
          <p:cNvPr id="2050" name="Picture 2" descr="Képtalálat a következőre: „asana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25" y="5244645"/>
            <a:ext cx="3032125" cy="77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40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DATA WAREHOUSE IMPLEMENTATION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698549" y="2043528"/>
            <a:ext cx="4794902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FAILURE RATE</a:t>
            </a:r>
            <a:endParaRPr lang="en-US" sz="60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16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1062674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DEMAND 1</a:t>
            </a:r>
          </a:p>
        </p:txBody>
      </p:sp>
      <p:sp>
        <p:nvSpPr>
          <p:cNvPr id="2" name="Rectangle 1"/>
          <p:cNvSpPr/>
          <p:nvPr/>
        </p:nvSpPr>
        <p:spPr>
          <a:xfrm>
            <a:off x="332159" y="1453358"/>
            <a:ext cx="788847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4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DEMAND FOR EASY SCALE</a:t>
            </a: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rgbClr val="99999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332159" y="2935787"/>
            <a:ext cx="65281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Cheap scale up and down</a:t>
            </a:r>
          </a:p>
        </p:txBody>
      </p:sp>
    </p:spTree>
    <p:extLst>
      <p:ext uri="{BB962C8B-B14F-4D97-AF65-F5344CB8AC3E}">
        <p14:creationId xmlns:p14="http://schemas.microsoft.com/office/powerpoint/2010/main" val="57799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DEMAND 2</a:t>
            </a:r>
          </a:p>
        </p:txBody>
      </p:sp>
      <p:sp>
        <p:nvSpPr>
          <p:cNvPr id="2" name="Rectangle 1"/>
          <p:cNvSpPr/>
          <p:nvPr/>
        </p:nvSpPr>
        <p:spPr>
          <a:xfrm>
            <a:off x="332159" y="1453358"/>
            <a:ext cx="1134616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4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 FOR HIGH AVAILABILITY</a:t>
            </a: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rgbClr val="99999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332159" y="2935787"/>
            <a:ext cx="65281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are 24/7 dependent on digital</a:t>
            </a:r>
          </a:p>
        </p:txBody>
      </p:sp>
    </p:spTree>
    <p:extLst>
      <p:ext uri="{BB962C8B-B14F-4D97-AF65-F5344CB8AC3E}">
        <p14:creationId xmlns:p14="http://schemas.microsoft.com/office/powerpoint/2010/main" val="348932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DEMAND 3</a:t>
            </a:r>
          </a:p>
        </p:txBody>
      </p:sp>
      <p:sp>
        <p:nvSpPr>
          <p:cNvPr id="2" name="Rectangle 1"/>
          <p:cNvSpPr/>
          <p:nvPr/>
        </p:nvSpPr>
        <p:spPr>
          <a:xfrm>
            <a:off x="332159" y="1453358"/>
            <a:ext cx="1134616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4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HANDLE LARGER DATA</a:t>
            </a: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rgbClr val="99999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332159" y="2935787"/>
            <a:ext cx="652816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Cheap storage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Analyze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3405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DEMAND 4</a:t>
            </a:r>
          </a:p>
        </p:txBody>
      </p:sp>
      <p:sp>
        <p:nvSpPr>
          <p:cNvPr id="2" name="Rectangle 1"/>
          <p:cNvSpPr/>
          <p:nvPr/>
        </p:nvSpPr>
        <p:spPr>
          <a:xfrm>
            <a:off x="332159" y="1453358"/>
            <a:ext cx="1134616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4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APPETITE  FOR REAL TIME DATA </a:t>
            </a: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rgbClr val="99999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332159" y="2935787"/>
            <a:ext cx="652816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operations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analytics </a:t>
            </a:r>
          </a:p>
        </p:txBody>
      </p:sp>
    </p:spTree>
    <p:extLst>
      <p:ext uri="{BB962C8B-B14F-4D97-AF65-F5344CB8AC3E}">
        <p14:creationId xmlns:p14="http://schemas.microsoft.com/office/powerpoint/2010/main" val="2875061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SUMMARIZED </a:t>
            </a:r>
          </a:p>
        </p:txBody>
      </p:sp>
      <p:sp>
        <p:nvSpPr>
          <p:cNvPr id="2" name="Rectangle 1"/>
          <p:cNvSpPr/>
          <p:nvPr/>
        </p:nvSpPr>
        <p:spPr>
          <a:xfrm>
            <a:off x="332159" y="1453358"/>
            <a:ext cx="11346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DEMAND FOR</a:t>
            </a:r>
            <a:endParaRPr lang="en-US" sz="4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332159" y="2935787"/>
            <a:ext cx="93966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+ Highly available + Large data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Economically feasible way</a:t>
            </a:r>
          </a:p>
        </p:txBody>
      </p:sp>
    </p:spTree>
    <p:extLst>
      <p:ext uri="{BB962C8B-B14F-4D97-AF65-F5344CB8AC3E}">
        <p14:creationId xmlns:p14="http://schemas.microsoft.com/office/powerpoint/2010/main" val="43172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COST OF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10B55-A105-4E09-8C26-D5DEBFBA097E}"/>
              </a:ext>
            </a:extLst>
          </p:cNvPr>
          <p:cNvSpPr/>
          <p:nvPr/>
        </p:nvSpPr>
        <p:spPr>
          <a:xfrm>
            <a:off x="3830215" y="1304135"/>
            <a:ext cx="4339650" cy="4647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1 Gigabyte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$2.64 billion </a:t>
            </a:r>
            <a:r>
              <a:rPr lang="en-US" sz="2800" dirty="0">
                <a:latin typeface="Arial Black" panose="020B0A04020102020204" pitchFamily="34" charset="0"/>
              </a:rPr>
              <a:t>in 1965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$0.09 </a:t>
            </a:r>
            <a:r>
              <a:rPr lang="en-US" sz="2800" dirty="0">
                <a:latin typeface="Arial Black" panose="020B0A04020102020204" pitchFamily="34" charset="0"/>
              </a:rPr>
              <a:t>in 2020 (India)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4D69560-E826-4B1E-9E8D-71ADF8841EDE}"/>
              </a:ext>
            </a:extLst>
          </p:cNvPr>
          <p:cNvSpPr/>
          <p:nvPr/>
        </p:nvSpPr>
        <p:spPr>
          <a:xfrm rot="16200000">
            <a:off x="5580940" y="2987912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KNIGHTS OF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096" y="1222322"/>
            <a:ext cx="1110847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SOURCE </a:t>
            </a: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IS SOFTWARE WITH SOURCE CODE THAT ANYONE CAN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INSPECT,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MODIFY,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ENHANCE.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Ã©ptalÃ¡lat a kÃ¶vetkezÅre: âopen sourceâ">
            <a:extLst>
              <a:ext uri="{FF2B5EF4-FFF2-40B4-BE49-F238E27FC236}">
                <a16:creationId xmlns:a16="http://schemas.microsoft.com/office/drawing/2014/main" id="{DCCCB5F6-6494-46B4-B907-8FE214DC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" y="5065582"/>
            <a:ext cx="1352258" cy="11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Ã©ptalÃ¡lat a kÃ¶vetkezÅre: âapache software foundationâ">
            <a:extLst>
              <a:ext uri="{FF2B5EF4-FFF2-40B4-BE49-F238E27FC236}">
                <a16:creationId xmlns:a16="http://schemas.microsoft.com/office/drawing/2014/main" id="{B5AC5B74-D61C-47C9-BBD6-B1A8BE67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49" y="4921472"/>
            <a:ext cx="2985294" cy="14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Ã©ptalÃ¡lat a kÃ¶vetkezÅre: âFree Software Foundationâ">
            <a:extLst>
              <a:ext uri="{FF2B5EF4-FFF2-40B4-BE49-F238E27FC236}">
                <a16:creationId xmlns:a16="http://schemas.microsoft.com/office/drawing/2014/main" id="{73A48049-97A3-4126-B44A-3388763D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00" y="5059630"/>
            <a:ext cx="2096881" cy="10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4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FIRST IDEA: DISTRIBUTED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36" y="2309974"/>
            <a:ext cx="5247608" cy="29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3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SERVER – CLIENT 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316092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82072" y="4393449"/>
            <a:ext cx="1189747" cy="1830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64" y="1817339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9" y="1817339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54" y="1817339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9" idx="2"/>
          </p:cNvCxnSpPr>
          <p:nvPr/>
        </p:nvCxnSpPr>
        <p:spPr>
          <a:xfrm>
            <a:off x="3876946" y="2994681"/>
            <a:ext cx="8544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2"/>
            <a:endCxn id="7" idx="0"/>
          </p:cNvCxnSpPr>
          <p:nvPr/>
        </p:nvCxnSpPr>
        <p:spPr>
          <a:xfrm flipH="1">
            <a:off x="3876945" y="2994681"/>
            <a:ext cx="2233697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0"/>
            <a:endCxn id="8" idx="2"/>
          </p:cNvCxnSpPr>
          <p:nvPr/>
        </p:nvCxnSpPr>
        <p:spPr>
          <a:xfrm flipH="1" flipV="1">
            <a:off x="1643252" y="2994681"/>
            <a:ext cx="2233693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929888" y="5056183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153373" y="139175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49765" y="137061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46157" y="137061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923811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308461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82072" y="4385818"/>
            <a:ext cx="1189747" cy="1830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64" y="1809708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9" y="1809708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54" y="1809708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</p:cNvCxnSpPr>
          <p:nvPr/>
        </p:nvCxnSpPr>
        <p:spPr>
          <a:xfrm>
            <a:off x="3876946" y="2987050"/>
            <a:ext cx="8544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3876945" y="2987050"/>
            <a:ext cx="2233697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1643252" y="2987050"/>
            <a:ext cx="2233693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004206" y="3753985"/>
            <a:ext cx="594684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THROUGHPUT</a:t>
            </a:r>
            <a:r>
              <a:rPr lang="hu-HU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LOAD</a:t>
            </a:r>
            <a:r>
              <a:rPr lang="hu-HU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(hits/second)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LATENCY (RESPONSE TIME)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(millisecond)</a:t>
            </a:r>
          </a:p>
          <a:p>
            <a:pPr algn="ctr"/>
            <a:endParaRPr lang="en-US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62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5490" y="2080553"/>
            <a:ext cx="3041025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Complex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Easy get lost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Lots of documentation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Hard to maintain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quality / Junks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3EA63B-A14C-4C2A-80B1-9B6FECB6B04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spc="-200" dirty="0">
                <a:solidFill>
                  <a:srgbClr val="999999"/>
                </a:solidFill>
              </a:rPr>
              <a:t>REASONS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45809-A453-45D4-ADDD-7CA4EA1B6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pc="-200" dirty="0">
                <a:solidFill>
                  <a:srgbClr val="999999"/>
                </a:solidFill>
              </a:rPr>
              <a:t>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1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SCALING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8" y="3307967"/>
            <a:ext cx="1940573" cy="2985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>
            <a:off x="5646317" y="2990039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648674" y="2990039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49764" y="4073954"/>
            <a:ext cx="2201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VERTICAL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614402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DISTRIBUTED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5388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211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26822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57985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9557" y="4911242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90497" y="3032603"/>
            <a:ext cx="31406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HORIZONTAL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229593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REPLICATION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AB16-2929-4A80-A23D-717E2FAAB5F1}"/>
              </a:ext>
            </a:extLst>
          </p:cNvPr>
          <p:cNvSpPr/>
          <p:nvPr/>
        </p:nvSpPr>
        <p:spPr>
          <a:xfrm>
            <a:off x="3155768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104679" y="2714675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REPLICATION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236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LOAD BALANCER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CCADED-911D-46D3-895F-88CC8EF1CB96}"/>
              </a:ext>
            </a:extLst>
          </p:cNvPr>
          <p:cNvSpPr/>
          <p:nvPr/>
        </p:nvSpPr>
        <p:spPr>
          <a:xfrm>
            <a:off x="4208956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F127C4-0E3C-4DB7-ADF9-D1AA833CE183}"/>
              </a:ext>
            </a:extLst>
          </p:cNvPr>
          <p:cNvSpPr/>
          <p:nvPr/>
        </p:nvSpPr>
        <p:spPr>
          <a:xfrm>
            <a:off x="5307201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9D0F23-5500-425D-BE4C-6C5981459AE4}"/>
              </a:ext>
            </a:extLst>
          </p:cNvPr>
          <p:cNvSpPr/>
          <p:nvPr/>
        </p:nvSpPr>
        <p:spPr>
          <a:xfrm>
            <a:off x="6527639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358428" y="3356289"/>
            <a:ext cx="3797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SCALE ONLY FOR PERFORMANCE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347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PARTITIONING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8764787" y="2714675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PARTITIONING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066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PROXY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480235" y="3351051"/>
            <a:ext cx="3621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KNOW WHERE TO GO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UNBALANCED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AD107A-9DF7-433A-B1FA-9DDC50206739}"/>
              </a:ext>
            </a:extLst>
          </p:cNvPr>
          <p:cNvSpPr/>
          <p:nvPr/>
        </p:nvSpPr>
        <p:spPr>
          <a:xfrm>
            <a:off x="3155768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hu-HU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EUROPE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82027-4620-4C93-B0CB-96A4E56BE87D}"/>
              </a:ext>
            </a:extLst>
          </p:cNvPr>
          <p:cNvSpPr/>
          <p:nvPr/>
        </p:nvSpPr>
        <p:spPr>
          <a:xfrm>
            <a:off x="4208956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AMERICA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F794B2-5C7C-4A8C-AADC-8543BAEB74FC}"/>
              </a:ext>
            </a:extLst>
          </p:cNvPr>
          <p:cNvSpPr/>
          <p:nvPr/>
        </p:nvSpPr>
        <p:spPr>
          <a:xfrm>
            <a:off x="5307201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ASIA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83573E-0D5F-4B4E-A2E0-06699D42A569}"/>
              </a:ext>
            </a:extLst>
          </p:cNvPr>
          <p:cNvSpPr/>
          <p:nvPr/>
        </p:nvSpPr>
        <p:spPr>
          <a:xfrm>
            <a:off x="6527639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AFRICA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11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HORIZONTAL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SCALING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SHARDING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499746" y="2714675"/>
            <a:ext cx="2601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SHARDING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977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AGGREGATOR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10384539" y="3351051"/>
            <a:ext cx="1717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BE SLOW</a:t>
            </a: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923CAD-3C04-4844-ADDE-53002A8D9B40}"/>
              </a:ext>
            </a:extLst>
          </p:cNvPr>
          <p:cNvSpPr/>
          <p:nvPr/>
        </p:nvSpPr>
        <p:spPr>
          <a:xfrm>
            <a:off x="3155768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80490-2005-4646-9EBF-E9938FCCC5C8}"/>
              </a:ext>
            </a:extLst>
          </p:cNvPr>
          <p:cNvSpPr/>
          <p:nvPr/>
        </p:nvSpPr>
        <p:spPr>
          <a:xfrm>
            <a:off x="4208956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B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CB5168-3442-4126-8BDF-59F9B4B738EC}"/>
              </a:ext>
            </a:extLst>
          </p:cNvPr>
          <p:cNvSpPr/>
          <p:nvPr/>
        </p:nvSpPr>
        <p:spPr>
          <a:xfrm>
            <a:off x="5307201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C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1EB2DF-FEF7-4800-BE1E-333C19CC9C04}"/>
              </a:ext>
            </a:extLst>
          </p:cNvPr>
          <p:cNvSpPr/>
          <p:nvPr/>
        </p:nvSpPr>
        <p:spPr>
          <a:xfrm>
            <a:off x="6527639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D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77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BARE METAL SERVER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COMPLICATED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21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DAY/NIGHT PROBLEM</a:t>
            </a: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3078" r="2185"/>
          <a:stretch/>
        </p:blipFill>
        <p:spPr bwMode="auto">
          <a:xfrm>
            <a:off x="1907875" y="1493146"/>
            <a:ext cx="8376250" cy="361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73775" y="5590720"/>
            <a:ext cx="3272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1427175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SEASONAL INVENTORY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17"/>
          <a:stretch/>
        </p:blipFill>
        <p:spPr>
          <a:xfrm>
            <a:off x="1524001" y="1424433"/>
            <a:ext cx="8910611" cy="427762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556288" y="5819582"/>
            <a:ext cx="2432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DATA SIZE</a:t>
            </a:r>
          </a:p>
        </p:txBody>
      </p:sp>
    </p:spTree>
    <p:extLst>
      <p:ext uri="{BB962C8B-B14F-4D97-AF65-F5344CB8AC3E}">
        <p14:creationId xmlns:p14="http://schemas.microsoft.com/office/powerpoint/2010/main" val="332582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VIRTUALIZATION + DATA CENTERS</a:t>
            </a:r>
          </a:p>
        </p:txBody>
      </p:sp>
      <p:pic>
        <p:nvPicPr>
          <p:cNvPr id="5" name="Picture 2" descr="Képtalálat a következőre: „virtual machine”">
            <a:extLst>
              <a:ext uri="{FF2B5EF4-FFF2-40B4-BE49-F238E27FC236}">
                <a16:creationId xmlns:a16="http://schemas.microsoft.com/office/drawing/2014/main" id="{22D20A36-16D4-4D50-9ABD-61DF0FB6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63" y="2508598"/>
            <a:ext cx="5238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355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679064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SECURITY: PRIVATE VS PUBLIC </a:t>
            </a: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6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REASONS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120121" y="2080553"/>
            <a:ext cx="9951763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full corporate </a:t>
            </a:r>
            <a:r>
              <a:rPr lang="en-US" sz="44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implementation </a:t>
            </a:r>
          </a:p>
          <a:p>
            <a:pPr algn="ctr"/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takes years</a:t>
            </a: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High cost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Lost commitment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Change in business</a:t>
            </a:r>
          </a:p>
        </p:txBody>
      </p:sp>
    </p:spTree>
    <p:extLst>
      <p:ext uri="{BB962C8B-B14F-4D97-AF65-F5344CB8AC3E}">
        <p14:creationId xmlns:p14="http://schemas.microsoft.com/office/powerpoint/2010/main" val="92655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CLOUD</a:t>
            </a:r>
          </a:p>
        </p:txBody>
      </p:sp>
      <p:pic>
        <p:nvPicPr>
          <p:cNvPr id="4" name="Picture 3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53" y="1650448"/>
            <a:ext cx="6166893" cy="40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62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- AMAZON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1902" y="4348421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3336" y="4348420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7820" y="4348420"/>
            <a:ext cx="398088" cy="61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28" y="1235361"/>
            <a:ext cx="1055430" cy="8641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7712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2535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9146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10309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46207" y="2381084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83343" y="2090947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1500947" y="3789426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2517897" y="3791515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3091890" y="3791515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3091890" y="3791515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8852" y="4348420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3" y="3179071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36957" y="4348420"/>
            <a:ext cx="40655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5% </a:t>
            </a:r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utilized</a:t>
            </a:r>
            <a:endParaRPr lang="en-US" sz="54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43080" y="13811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…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18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éptalálat a következőre: „amazon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0"/>
          <a:stretch/>
        </p:blipFill>
        <p:spPr bwMode="auto">
          <a:xfrm>
            <a:off x="3617276" y="1546153"/>
            <a:ext cx="4762500" cy="3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6998"/>
          <a:stretch/>
        </p:blipFill>
        <p:spPr bwMode="auto">
          <a:xfrm>
            <a:off x="2915079" y="1382528"/>
            <a:ext cx="6166893" cy="34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" name="Rectangle 1"/>
          <p:cNvSpPr/>
          <p:nvPr/>
        </p:nvSpPr>
        <p:spPr>
          <a:xfrm>
            <a:off x="5204076" y="4854462"/>
            <a:ext cx="15888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284789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CLOUD?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61D00-1876-49C5-B15B-8E02C5DED567}"/>
              </a:ext>
            </a:extLst>
          </p:cNvPr>
          <p:cNvSpPr/>
          <p:nvPr/>
        </p:nvSpPr>
        <p:spPr>
          <a:xfrm>
            <a:off x="2291838" y="4061249"/>
            <a:ext cx="7615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A PIECE OF SOFTWARE WHICH OFFERS:</a:t>
            </a:r>
          </a:p>
          <a:p>
            <a:pPr algn="ctr"/>
            <a:endParaRPr lang="en-US" sz="24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TOOLS</a:t>
            </a:r>
            <a:r>
              <a:rPr lang="en-US" sz="2400" dirty="0">
                <a:latin typeface="Arial Black" panose="020B0A04020102020204" pitchFamily="34" charset="0"/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REMOTELY</a:t>
            </a:r>
            <a:r>
              <a:rPr lang="en-US" sz="2400" dirty="0">
                <a:latin typeface="Arial Black" panose="020B0A04020102020204" pitchFamily="34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SIMPLY</a:t>
            </a:r>
            <a:r>
              <a:rPr lang="en-US" sz="2400" dirty="0">
                <a:latin typeface="Arial Black" panose="020B0A04020102020204" pitchFamily="34" charset="0"/>
              </a:rPr>
              <a:t> HANDLE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VIRTUAL</a:t>
            </a:r>
            <a:r>
              <a:rPr lang="en-US" sz="2400" dirty="0">
                <a:latin typeface="Arial Black" panose="020B0A04020102020204" pitchFamily="34" charset="0"/>
              </a:rPr>
              <a:t> HARDWARE AND/OR SOFTWARE.</a:t>
            </a:r>
          </a:p>
        </p:txBody>
      </p:sp>
      <p:pic>
        <p:nvPicPr>
          <p:cNvPr id="7" name="Picture 6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89" y="1543987"/>
            <a:ext cx="2977286" cy="1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634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SECURITY</a:t>
            </a:r>
          </a:p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94953-7717-4751-83ED-9743E70AED01}"/>
              </a:ext>
            </a:extLst>
          </p:cNvPr>
          <p:cNvSpPr/>
          <p:nvPr/>
        </p:nvSpPr>
        <p:spPr>
          <a:xfrm>
            <a:off x="5859817" y="1405696"/>
            <a:ext cx="608051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BENEFITS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GEO SAFE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AUTOMATION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ICA (Infrastructure as code)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48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FINANCIAL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CONDUCT AUTHORITY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(UK)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698" y="2046661"/>
            <a:ext cx="11306604" cy="452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see no fundamental reason why cloud services (including </a:t>
            </a: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public cloud services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cannot be implemented, with appropriate consideration, in a manner that complies with our rules.  </a:t>
            </a:r>
          </a:p>
          <a:p>
            <a:pPr algn="just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(2016.07.07)</a:t>
            </a:r>
          </a:p>
          <a:p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lnSpc>
                <a:spcPct val="200000"/>
              </a:lnSpc>
              <a:buClrTx/>
            </a:pP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https://www.fca.org.uk/publications/finalised-guidance/fg16-5-guidance-firms-outsourcing-%E2%80%98cloud%E2%80%99-and-other-third-party-it</a:t>
            </a:r>
          </a:p>
          <a:p>
            <a:pPr lvl="0">
              <a:lnSpc>
                <a:spcPct val="200000"/>
              </a:lnSpc>
              <a:buClrTx/>
            </a:pPr>
            <a:endParaRPr lang="en-US" sz="11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BENEFITS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E673D-D8F0-4F3E-99FB-2EE47032DD38}"/>
              </a:ext>
            </a:extLst>
          </p:cNvPr>
          <p:cNvSpPr/>
          <p:nvPr/>
        </p:nvSpPr>
        <p:spPr>
          <a:xfrm>
            <a:off x="261809" y="932688"/>
            <a:ext cx="98401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XAAS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IAAS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Infrastructure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	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PAAS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STAAS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 </a:t>
            </a:r>
          </a:p>
          <a:p>
            <a:pPr lvl="1"/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DAAS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488703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PROVIDERS</a:t>
            </a:r>
          </a:p>
        </p:txBody>
      </p:sp>
      <p:pic>
        <p:nvPicPr>
          <p:cNvPr id="3074" name="Picture 2" descr="KÃ©ptalÃ¡lat a kÃ¶vetkezÅre: âawsâ">
            <a:extLst>
              <a:ext uri="{FF2B5EF4-FFF2-40B4-BE49-F238E27FC236}">
                <a16:creationId xmlns:a16="http://schemas.microsoft.com/office/drawing/2014/main" id="{2AFC9629-7F4A-4FB4-BEB0-B866AD0B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44" y="1554134"/>
            <a:ext cx="3911771" cy="20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Ã©ptalÃ¡lat a kÃ¶vetkezÅre: âgoogle cloudâ">
            <a:extLst>
              <a:ext uri="{FF2B5EF4-FFF2-40B4-BE49-F238E27FC236}">
                <a16:creationId xmlns:a16="http://schemas.microsoft.com/office/drawing/2014/main" id="{9CF29303-DF53-4D52-A9F1-38AA32B3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42" y="1615780"/>
            <a:ext cx="2928837" cy="17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Ã©ptalÃ¡lat a kÃ¶vetkezÅre: âMicrosoft Azureâ">
            <a:extLst>
              <a:ext uri="{FF2B5EF4-FFF2-40B4-BE49-F238E27FC236}">
                <a16:creationId xmlns:a16="http://schemas.microsoft.com/office/drawing/2014/main" id="{180D10BC-640D-4B19-AD42-579341F1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44" y="4057190"/>
            <a:ext cx="3331376" cy="18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BUILD NEW TOOLS</a:t>
            </a:r>
          </a:p>
        </p:txBody>
      </p:sp>
      <p:pic>
        <p:nvPicPr>
          <p:cNvPr id="5122" name="Picture 2" descr="KÃ©ptalÃ¡lat a kÃ¶vetkezÅre: ânosql Azureâ">
            <a:extLst>
              <a:ext uri="{FF2B5EF4-FFF2-40B4-BE49-F238E27FC236}">
                <a16:creationId xmlns:a16="http://schemas.microsoft.com/office/drawing/2014/main" id="{3CF003A4-88C9-4C8B-B6EF-0AD33F42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05" y="2320954"/>
            <a:ext cx="3489230" cy="23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41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RDBMS IN A NEW PERSPECTIVE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5196" y="1982450"/>
            <a:ext cx="28216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</a:p>
          <a:p>
            <a:pPr algn="ctr"/>
            <a:endParaRPr lang="en-US" sz="2800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AEE2-01F0-4BF2-8C57-F42D175E9F46}"/>
              </a:ext>
            </a:extLst>
          </p:cNvPr>
          <p:cNvSpPr/>
          <p:nvPr/>
        </p:nvSpPr>
        <p:spPr>
          <a:xfrm>
            <a:off x="2650685" y="3582263"/>
            <a:ext cx="719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FOR OPERATIONS</a:t>
            </a:r>
          </a:p>
          <a:p>
            <a:pPr algn="ctr"/>
            <a:endParaRPr lang="en-US" dirty="0">
              <a:solidFill>
                <a:srgbClr val="44444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TO BE PERFECT </a:t>
            </a:r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EVERY SITUATION</a:t>
            </a:r>
          </a:p>
        </p:txBody>
      </p:sp>
    </p:spTree>
    <p:extLst>
      <p:ext uri="{BB962C8B-B14F-4D97-AF65-F5344CB8AC3E}">
        <p14:creationId xmlns:p14="http://schemas.microsoft.com/office/powerpoint/2010/main" val="2268917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0550" y="2080553"/>
            <a:ext cx="779091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 term design is not easy</a:t>
            </a:r>
          </a:p>
          <a:p>
            <a:pPr algn="ctr"/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World is changing quickly</a:t>
            </a:r>
          </a:p>
          <a:p>
            <a:pPr algn="ctr"/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is inflexible on change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F6B2C2A-4169-4D0B-BB0C-7A7A674F44CA}"/>
              </a:ext>
            </a:extLst>
          </p:cNvPr>
          <p:cNvSpPr txBox="1">
            <a:spLocks/>
          </p:cNvSpPr>
          <p:nvPr/>
        </p:nvSpPr>
        <p:spPr>
          <a:xfrm>
            <a:off x="0" y="41774"/>
            <a:ext cx="12191999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pc="-200" dirty="0">
                <a:solidFill>
                  <a:srgbClr val="999999"/>
                </a:solidFill>
              </a:rPr>
              <a:t>REASONS</a:t>
            </a:r>
          </a:p>
        </p:txBody>
      </p:sp>
    </p:spTree>
    <p:extLst>
      <p:ext uri="{BB962C8B-B14F-4D97-AF65-F5344CB8AC3E}">
        <p14:creationId xmlns:p14="http://schemas.microsoft.com/office/powerpoint/2010/main" val="218017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CHARACTERISTICS OF RDBMS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605" y="1614858"/>
            <a:ext cx="11596953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 always guaranteed 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over </a:t>
            </a: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Fully available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not 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at all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MORE READ ABOUT: ACID &amp; CAP</a:t>
            </a: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35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DO WE REALLY NEED RDBMS PERFECTION?</a:t>
            </a:r>
          </a:p>
        </p:txBody>
      </p:sp>
      <p:pic>
        <p:nvPicPr>
          <p:cNvPr id="5" name="Picture 2" descr="http://athenacinema.com/wp-content/uploads/2012/09/monty-python-and-the-holy-grail-origi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11" y="1689181"/>
            <a:ext cx="7508578" cy="42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64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GO BEYOND TABULAR DATA?</a:t>
            </a:r>
          </a:p>
        </p:txBody>
      </p:sp>
      <p:pic>
        <p:nvPicPr>
          <p:cNvPr id="8194" name="Picture 2" descr="Képtalálat a következőre: „graph network”">
            <a:extLst>
              <a:ext uri="{FF2B5EF4-FFF2-40B4-BE49-F238E27FC236}">
                <a16:creationId xmlns:a16="http://schemas.microsoft.com/office/drawing/2014/main" id="{AF2B76A2-6704-40F1-A33F-92037C5D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61" y="3293376"/>
            <a:ext cx="4842466" cy="30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hierarchical data”">
            <a:extLst>
              <a:ext uri="{FF2B5EF4-FFF2-40B4-BE49-F238E27FC236}">
                <a16:creationId xmlns:a16="http://schemas.microsoft.com/office/drawing/2014/main" id="{65F3815E-A201-4861-87AB-7FB0487F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16"/>
          <a:stretch/>
        </p:blipFill>
        <p:spPr bwMode="auto">
          <a:xfrm>
            <a:off x="4632063" y="1076579"/>
            <a:ext cx="3624118" cy="36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document data”">
            <a:extLst>
              <a:ext uri="{FF2B5EF4-FFF2-40B4-BE49-F238E27FC236}">
                <a16:creationId xmlns:a16="http://schemas.microsoft.com/office/drawing/2014/main" id="{67E10EDE-6451-4356-9FD3-64FD77E4E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4" t="11597"/>
          <a:stretch/>
        </p:blipFill>
        <p:spPr bwMode="auto">
          <a:xfrm>
            <a:off x="985717" y="1359992"/>
            <a:ext cx="1821578" cy="18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éptalálat a következőre: „hierarchical clustering”">
            <a:extLst>
              <a:ext uri="{FF2B5EF4-FFF2-40B4-BE49-F238E27FC236}">
                <a16:creationId xmlns:a16="http://schemas.microsoft.com/office/drawing/2014/main" id="{2715223E-0105-4FA9-8CF3-52B918060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10085" b="14952"/>
          <a:stretch/>
        </p:blipFill>
        <p:spPr bwMode="auto">
          <a:xfrm>
            <a:off x="755470" y="3792186"/>
            <a:ext cx="3649432" cy="22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iot time series data”">
            <a:extLst>
              <a:ext uri="{FF2B5EF4-FFF2-40B4-BE49-F238E27FC236}">
                <a16:creationId xmlns:a16="http://schemas.microsoft.com/office/drawing/2014/main" id="{31031679-AB5A-4A9A-A5C5-090F60BF7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39044" b="8119"/>
          <a:stretch/>
        </p:blipFill>
        <p:spPr bwMode="auto">
          <a:xfrm>
            <a:off x="8977906" y="1501575"/>
            <a:ext cx="2791010" cy="13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98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WE NEED THOSE RIGID SCHEMAS?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908B2-E60F-40E4-83B8-78A56AE8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58" y="1532455"/>
            <a:ext cx="5762082" cy="44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3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INDEXING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B4CFE785-B7CB-43A8-B48E-5BDBD27512E5}"/>
              </a:ext>
            </a:extLst>
          </p:cNvPr>
          <p:cNvSpPr/>
          <p:nvPr/>
        </p:nvSpPr>
        <p:spPr>
          <a:xfrm>
            <a:off x="9741636" y="2283685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83FC9267-03A0-4D94-A673-623FB8D22E30}"/>
              </a:ext>
            </a:extLst>
          </p:cNvPr>
          <p:cNvSpPr/>
          <p:nvPr/>
        </p:nvSpPr>
        <p:spPr>
          <a:xfrm>
            <a:off x="10142016" y="4222532"/>
            <a:ext cx="812263" cy="627965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Index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5B20B1-50F4-4DF5-8E8A-E6A17954096C}"/>
              </a:ext>
            </a:extLst>
          </p:cNvPr>
          <p:cNvCxnSpPr>
            <a:cxnSpLocks/>
            <a:stCxn id="8" idx="0"/>
            <a:endCxn id="7" idx="3"/>
          </p:cNvCxnSpPr>
          <p:nvPr/>
        </p:nvCxnSpPr>
        <p:spPr>
          <a:xfrm flipV="1">
            <a:off x="10548148" y="3325085"/>
            <a:ext cx="0" cy="110676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BB604FF-6CF1-48DC-92D1-1A7652AD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5" y="1183614"/>
            <a:ext cx="89820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0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SPECIALIZED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40" y="1624786"/>
            <a:ext cx="2895772" cy="2895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1756" y="465867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RDBMS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23894" y="1530998"/>
            <a:ext cx="290534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B050"/>
                </a:solidFill>
                <a:latin typeface="Arial Black" panose="020B0A04020102020204" pitchFamily="34" charset="0"/>
              </a:rPr>
              <a:t>NEW TOOLS</a:t>
            </a:r>
          </a:p>
          <a:p>
            <a:endParaRPr lang="en-US" sz="32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http://i.dailymail.co.uk/i/pix/2008/10/24/article-1080120-02387CD5000005DC-859_468x5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76" y="2335982"/>
            <a:ext cx="2476984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43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3.amazonaws.com/auteurs_production/images/film/monty-pythons-life-of-brian/w1280/monty-pythons-life-of-b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94" y="204521"/>
            <a:ext cx="11464812" cy="64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71984">
            <a:off x="3038275" y="5417331"/>
            <a:ext cx="67001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BIG DATA, NOSQL</a:t>
            </a:r>
            <a:r>
              <a:rPr lang="hu-HU" sz="4400" dirty="0">
                <a:solidFill>
                  <a:schemeClr val="bg1"/>
                </a:solidFill>
                <a:latin typeface="Arial Black" panose="020B0A04020102020204" pitchFamily="34" charset="0"/>
              </a:rPr>
              <a:t>, …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44306" y="2080552"/>
            <a:ext cx="8903399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Requires the whole organization</a:t>
            </a:r>
          </a:p>
          <a:p>
            <a:pPr algn="ctr"/>
            <a:endParaRPr lang="en-US" sz="20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Not just IT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Organizational silos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Identify the key users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Unified data dictionary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D357E1-EB31-459E-A4BC-86E202A0437B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spc="-200" dirty="0">
                <a:solidFill>
                  <a:srgbClr val="999999"/>
                </a:solidFill>
              </a:rPr>
              <a:t>REASONS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1469-AD8B-407A-9A52-D5C4AFB4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pc="-200" dirty="0">
                <a:solidFill>
                  <a:srgbClr val="999999"/>
                </a:solidFill>
              </a:rPr>
              <a:t>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SYSTEM REVOLUTION IN LATE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2000’S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2" descr="Képtalálat a következőre: „NEW KIDS ON THE BLOCK 80'”">
            <a:extLst>
              <a:ext uri="{FF2B5EF4-FFF2-40B4-BE49-F238E27FC236}">
                <a16:creationId xmlns:a16="http://schemas.microsoft.com/office/drawing/2014/main" id="{21FF2E35-366B-462F-AAE2-A3EE76BD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7" y="1387143"/>
            <a:ext cx="511492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RDBMS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837E-4B5B-4AF9-9615-5F3FA6269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" t="1362" r="1235" b="1640"/>
          <a:stretch/>
        </p:blipFill>
        <p:spPr>
          <a:xfrm>
            <a:off x="1550303" y="1290372"/>
            <a:ext cx="9000110" cy="4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0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851E-04A4-4607-B086-FF416760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24865"/>
            <a:ext cx="9144000" cy="4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8498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28319</TotalTime>
  <Words>781</Words>
  <Application>Microsoft Macintosh PowerPoint</Application>
  <PresentationFormat>Widescreen</PresentationFormat>
  <Paragraphs>355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Aharoni</vt:lpstr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1695</cp:revision>
  <cp:lastPrinted>2019-10-02T12:13:50Z</cp:lastPrinted>
  <dcterms:created xsi:type="dcterms:W3CDTF">2014-07-08T13:27:24Z</dcterms:created>
  <dcterms:modified xsi:type="dcterms:W3CDTF">2021-09-19T10:48:16Z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